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63" r:id="rId5"/>
    <p:sldId id="258" r:id="rId6"/>
    <p:sldId id="259" r:id="rId7"/>
    <p:sldId id="264"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8" autoAdjust="0"/>
    <p:restoredTop sz="94692"/>
  </p:normalViewPr>
  <p:slideViewPr>
    <p:cSldViewPr snapToGrid="0">
      <p:cViewPr varScale="1">
        <p:scale>
          <a:sx n="73" d="100"/>
          <a:sy n="73" d="100"/>
        </p:scale>
        <p:origin x="252"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6/20/2024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6/20/2024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Hmkv5a4gkQw"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YXguRexL3MU"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D15F48-7F57-6DE4-8645-60307CBFA81C}"/>
              </a:ext>
            </a:extLst>
          </p:cNvPr>
          <p:cNvSpPr>
            <a:spLocks noGrp="1"/>
          </p:cNvSpPr>
          <p:nvPr>
            <p:ph type="ctrTitle"/>
          </p:nvPr>
        </p:nvSpPr>
        <p:spPr>
          <a:xfrm>
            <a:off x="2692398" y="1753127"/>
            <a:ext cx="6815669" cy="1633538"/>
          </a:xfrm>
        </p:spPr>
        <p:txBody>
          <a:bodyPr/>
          <a:lstStyle/>
          <a:p>
            <a:r>
              <a:rPr lang="it-IT" sz="2600" b="1" dirty="0"/>
              <a:t>Match Point. </a:t>
            </a:r>
            <a:br>
              <a:rPr lang="it-IT" sz="2600" b="1" dirty="0"/>
            </a:br>
            <a:r>
              <a:rPr lang="it-IT" sz="2600" b="1" dirty="0"/>
              <a:t>Routine e pratiche di rappresentazione del campione tennistico al cinema:</a:t>
            </a:r>
            <a:br>
              <a:rPr lang="it-IT" sz="2600" b="1" dirty="0"/>
            </a:br>
            <a:r>
              <a:rPr lang="it-IT" sz="2600" b="1" dirty="0"/>
              <a:t>il caso McEnroe</a:t>
            </a:r>
          </a:p>
        </p:txBody>
      </p:sp>
      <p:sp>
        <p:nvSpPr>
          <p:cNvPr id="3" name="Sottotitolo 2">
            <a:extLst>
              <a:ext uri="{FF2B5EF4-FFF2-40B4-BE49-F238E27FC236}">
                <a16:creationId xmlns:a16="http://schemas.microsoft.com/office/drawing/2014/main" id="{72A5959B-A4FB-47DE-B805-EA5E09E78F8A}"/>
              </a:ext>
            </a:extLst>
          </p:cNvPr>
          <p:cNvSpPr>
            <a:spLocks noGrp="1"/>
          </p:cNvSpPr>
          <p:nvPr>
            <p:ph type="subTitle" idx="1"/>
          </p:nvPr>
        </p:nvSpPr>
        <p:spPr/>
        <p:txBody>
          <a:bodyPr>
            <a:normAutofit lnSpcReduction="10000"/>
          </a:bodyPr>
          <a:lstStyle/>
          <a:p>
            <a:r>
              <a:rPr lang="it-IT" dirty="0"/>
              <a:t>ROY MENARINI</a:t>
            </a:r>
          </a:p>
          <a:p>
            <a:r>
              <a:rPr lang="it-IT" dirty="0"/>
              <a:t>UNIVERSITÀ DI BOLOGNA</a:t>
            </a:r>
          </a:p>
          <a:p>
            <a:r>
              <a:rPr lang="it-IT" dirty="0"/>
              <a:t>PRIN PNRR 2022 – </a:t>
            </a:r>
            <a:r>
              <a:rPr lang="it-IT" i="1" dirty="0"/>
              <a:t>CELEBR-ETÀ</a:t>
            </a:r>
          </a:p>
        </p:txBody>
      </p:sp>
      <p:pic>
        <p:nvPicPr>
          <p:cNvPr id="7" name="Immagine 6">
            <a:extLst>
              <a:ext uri="{FF2B5EF4-FFF2-40B4-BE49-F238E27FC236}">
                <a16:creationId xmlns:a16="http://schemas.microsoft.com/office/drawing/2014/main" id="{DC810B1D-AEBE-0380-EB9C-996508EA067F}"/>
              </a:ext>
            </a:extLst>
          </p:cNvPr>
          <p:cNvPicPr>
            <a:picLocks noChangeAspect="1"/>
          </p:cNvPicPr>
          <p:nvPr/>
        </p:nvPicPr>
        <p:blipFill>
          <a:blip r:embed="rId2"/>
          <a:stretch>
            <a:fillRect/>
          </a:stretch>
        </p:blipFill>
        <p:spPr>
          <a:xfrm>
            <a:off x="0" y="-1"/>
            <a:ext cx="12192000" cy="1230135"/>
          </a:xfrm>
          <a:prstGeom prst="rect">
            <a:avLst/>
          </a:prstGeom>
        </p:spPr>
      </p:pic>
    </p:spTree>
    <p:extLst>
      <p:ext uri="{BB962C8B-B14F-4D97-AF65-F5344CB8AC3E}">
        <p14:creationId xmlns:p14="http://schemas.microsoft.com/office/powerpoint/2010/main" val="1394574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401353-2D20-5AC1-12C3-B4CBBFF6AA55}"/>
              </a:ext>
            </a:extLst>
          </p:cNvPr>
          <p:cNvSpPr>
            <a:spLocks noGrp="1"/>
          </p:cNvSpPr>
          <p:nvPr>
            <p:ph type="title"/>
          </p:nvPr>
        </p:nvSpPr>
        <p:spPr>
          <a:xfrm>
            <a:off x="1295402" y="982132"/>
            <a:ext cx="9601196" cy="1303867"/>
          </a:xfrm>
        </p:spPr>
        <p:txBody>
          <a:bodyPr>
            <a:normAutofit/>
          </a:bodyPr>
          <a:lstStyle/>
          <a:p>
            <a:r>
              <a:rPr lang="it-IT" dirty="0"/>
              <a:t>Chiedi chi era John McEnroe</a:t>
            </a:r>
          </a:p>
        </p:txBody>
      </p:sp>
      <p:sp>
        <p:nvSpPr>
          <p:cNvPr id="3" name="Segnaposto contenuto 2">
            <a:extLst>
              <a:ext uri="{FF2B5EF4-FFF2-40B4-BE49-F238E27FC236}">
                <a16:creationId xmlns:a16="http://schemas.microsoft.com/office/drawing/2014/main" id="{21D56D47-CD44-A251-F1E9-DC563D191D5D}"/>
              </a:ext>
            </a:extLst>
          </p:cNvPr>
          <p:cNvSpPr>
            <a:spLocks noGrp="1"/>
          </p:cNvSpPr>
          <p:nvPr>
            <p:ph idx="1"/>
          </p:nvPr>
        </p:nvSpPr>
        <p:spPr>
          <a:xfrm>
            <a:off x="1295402" y="2556932"/>
            <a:ext cx="6256866" cy="3318936"/>
          </a:xfrm>
        </p:spPr>
        <p:txBody>
          <a:bodyPr>
            <a:normAutofit/>
          </a:bodyPr>
          <a:lstStyle/>
          <a:p>
            <a:r>
              <a:rPr lang="it-IT" dirty="0"/>
              <a:t>Le caratteristiche del </a:t>
            </a:r>
            <a:r>
              <a:rPr lang="it-IT" dirty="0">
                <a:hlinkClick r:id="rId3"/>
              </a:rPr>
              <a:t>campione-ribelle</a:t>
            </a:r>
            <a:r>
              <a:rPr lang="it-IT" dirty="0"/>
              <a:t>: on stage</a:t>
            </a:r>
          </a:p>
          <a:p>
            <a:r>
              <a:rPr lang="it-IT" dirty="0"/>
              <a:t>I gesti bianchi del tennis «di legno»: la palla accarezzata e la furia punk</a:t>
            </a:r>
          </a:p>
          <a:p>
            <a:r>
              <a:rPr lang="it-IT" dirty="0"/>
              <a:t>Gli anni Ottanta e il melodramma della transizione (e il caso </a:t>
            </a:r>
            <a:r>
              <a:rPr lang="it-IT" i="1" dirty="0"/>
              <a:t>Amadeus</a:t>
            </a:r>
            <a:r>
              <a:rPr lang="it-IT" dirty="0"/>
              <a:t>)</a:t>
            </a:r>
          </a:p>
          <a:p>
            <a:r>
              <a:rPr lang="it-IT" dirty="0"/>
              <a:t>1984 anno svolta e l’</a:t>
            </a:r>
            <a:r>
              <a:rPr lang="it-IT" i="1" dirty="0" err="1"/>
              <a:t>ageing</a:t>
            </a:r>
            <a:r>
              <a:rPr lang="it-IT" i="1" dirty="0"/>
              <a:t> </a:t>
            </a:r>
            <a:r>
              <a:rPr lang="it-IT" dirty="0"/>
              <a:t>precoce </a:t>
            </a:r>
          </a:p>
        </p:txBody>
      </p:sp>
      <p:pic>
        <p:nvPicPr>
          <p:cNvPr id="4" name="Immagine 3">
            <a:extLst>
              <a:ext uri="{FF2B5EF4-FFF2-40B4-BE49-F238E27FC236}">
                <a16:creationId xmlns:a16="http://schemas.microsoft.com/office/drawing/2014/main" id="{69C196E8-5D7E-40FE-E214-2DF6AC789732}"/>
              </a:ext>
            </a:extLst>
          </p:cNvPr>
          <p:cNvPicPr>
            <a:picLocks noChangeAspect="1"/>
          </p:cNvPicPr>
          <p:nvPr/>
        </p:nvPicPr>
        <p:blipFill rotWithShape="1">
          <a:blip r:embed="rId4"/>
          <a:srcRect r="4" b="23734"/>
          <a:stretch/>
        </p:blipFill>
        <p:spPr>
          <a:xfrm>
            <a:off x="8085026" y="2701180"/>
            <a:ext cx="2739728" cy="2892796"/>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069478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50CABD-9E9A-57E9-442B-A519F4E2512A}"/>
              </a:ext>
            </a:extLst>
          </p:cNvPr>
          <p:cNvSpPr>
            <a:spLocks noGrp="1"/>
          </p:cNvSpPr>
          <p:nvPr>
            <p:ph type="title"/>
          </p:nvPr>
        </p:nvSpPr>
        <p:spPr/>
        <p:txBody>
          <a:bodyPr/>
          <a:lstStyle/>
          <a:p>
            <a:r>
              <a:rPr lang="it-IT" dirty="0"/>
              <a:t>Letture resistenti e politiche di McEnroe</a:t>
            </a:r>
          </a:p>
        </p:txBody>
      </p:sp>
      <p:sp>
        <p:nvSpPr>
          <p:cNvPr id="3" name="Segnaposto contenuto 2">
            <a:extLst>
              <a:ext uri="{FF2B5EF4-FFF2-40B4-BE49-F238E27FC236}">
                <a16:creationId xmlns:a16="http://schemas.microsoft.com/office/drawing/2014/main" id="{2AE86738-4317-F988-43E6-F506628CB2EA}"/>
              </a:ext>
            </a:extLst>
          </p:cNvPr>
          <p:cNvSpPr>
            <a:spLocks noGrp="1"/>
          </p:cNvSpPr>
          <p:nvPr>
            <p:ph idx="1"/>
          </p:nvPr>
        </p:nvSpPr>
        <p:spPr/>
        <p:txBody>
          <a:bodyPr>
            <a:normAutofit fontScale="92500" lnSpcReduction="10000"/>
          </a:bodyPr>
          <a:lstStyle/>
          <a:p>
            <a:pPr marL="0" indent="0">
              <a:buNone/>
            </a:pPr>
            <a:r>
              <a:rPr lang="en-US" dirty="0"/>
              <a:t>The rising incidence of </a:t>
            </a:r>
            <a:r>
              <a:rPr lang="en-US" dirty="0" err="1"/>
              <a:t>behavioural</a:t>
            </a:r>
            <a:r>
              <a:rPr lang="en-US" dirty="0"/>
              <a:t> transgressions in tennis was in part an outcome of growing antagonism from certain players to disrupt and reject traditional established amateur values, and replace them with perceptibly more equitable (and profitable) corporate logics tied to entertainment values and wider societal free-market economic principles. Undoubtedly, just as tennis players of the 1970s and 80s were argued to have been influenced by youth “punk” subculture, where the “body became the site of an aesthetic of defiance and revolt”, it is likely they would also have been subjected to the broader social pressures and cultural influences of the burgeoning consumer economy, particularly as many sought to extract wealth and status from tennis as opportunities increasingly availed themselves. (Lake, 2015)</a:t>
            </a:r>
            <a:endParaRPr lang="it-IT" dirty="0"/>
          </a:p>
        </p:txBody>
      </p:sp>
    </p:spTree>
    <p:extLst>
      <p:ext uri="{BB962C8B-B14F-4D97-AF65-F5344CB8AC3E}">
        <p14:creationId xmlns:p14="http://schemas.microsoft.com/office/powerpoint/2010/main" val="1563698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7731F7-4DD6-10FC-C00D-4353CE6940B0}"/>
              </a:ext>
            </a:extLst>
          </p:cNvPr>
          <p:cNvSpPr>
            <a:spLocks noGrp="1"/>
          </p:cNvSpPr>
          <p:nvPr>
            <p:ph type="title"/>
          </p:nvPr>
        </p:nvSpPr>
        <p:spPr/>
        <p:txBody>
          <a:bodyPr/>
          <a:lstStyle/>
          <a:p>
            <a:r>
              <a:rPr lang="it-IT" dirty="0"/>
              <a:t>Letture resistenti e politiche di McEnroe</a:t>
            </a:r>
          </a:p>
        </p:txBody>
      </p:sp>
      <p:sp>
        <p:nvSpPr>
          <p:cNvPr id="3" name="Segnaposto contenuto 2">
            <a:extLst>
              <a:ext uri="{FF2B5EF4-FFF2-40B4-BE49-F238E27FC236}">
                <a16:creationId xmlns:a16="http://schemas.microsoft.com/office/drawing/2014/main" id="{73424129-E873-201F-074B-AD6E875C8287}"/>
              </a:ext>
            </a:extLst>
          </p:cNvPr>
          <p:cNvSpPr>
            <a:spLocks noGrp="1"/>
          </p:cNvSpPr>
          <p:nvPr>
            <p:ph idx="1"/>
          </p:nvPr>
        </p:nvSpPr>
        <p:spPr/>
        <p:txBody>
          <a:bodyPr>
            <a:normAutofit fontScale="92500" lnSpcReduction="20000"/>
          </a:bodyPr>
          <a:lstStyle/>
          <a:p>
            <a:r>
              <a:rPr lang="it-IT" dirty="0"/>
              <a:t>La crescente incidenza delle trasgressioni comportamentali nel tennis è stata in parte il risultato di un crescente antagonismo da parte di alcuni giocatori, che hanno deciso di distruggere e rifiutare i tradizionali valori amatoriali consolidati, sostituendoli con logiche aziendali percettibilmente più eque (e redditizie) legate ai valori dell'intrattenimento e ai più ampi principi economici di libero mercato della società. Indubbiamente, proprio come i tennisti degli anni '70 e '80 sono stati influenzati dalla sottocultura giovanile "punk", in cui il "corpo diventava il luogo di un'estetica di sfida e di rivolta", è probabile che siano stati anche soggetti alle più ampie pressioni sociali e alle influenze culturali della nascente economia dei consumi, in particolare quando molti cercavano di trarre ricchezza e status dal tennis, dato che le opportunità si offrivano sempre più spesso.</a:t>
            </a:r>
            <a:r>
              <a:rPr lang="en-US" dirty="0"/>
              <a:t> (Lake, 2015)</a:t>
            </a:r>
            <a:endParaRPr lang="it-IT" dirty="0"/>
          </a:p>
        </p:txBody>
      </p:sp>
    </p:spTree>
    <p:extLst>
      <p:ext uri="{BB962C8B-B14F-4D97-AF65-F5344CB8AC3E}">
        <p14:creationId xmlns:p14="http://schemas.microsoft.com/office/powerpoint/2010/main" val="2107825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9427B5-9D34-88E6-E03C-33D80AA47323}"/>
              </a:ext>
            </a:extLst>
          </p:cNvPr>
          <p:cNvSpPr>
            <a:spLocks noGrp="1"/>
          </p:cNvSpPr>
          <p:nvPr>
            <p:ph type="title"/>
          </p:nvPr>
        </p:nvSpPr>
        <p:spPr>
          <a:xfrm>
            <a:off x="1295402" y="982132"/>
            <a:ext cx="9601196" cy="1303867"/>
          </a:xfrm>
        </p:spPr>
        <p:txBody>
          <a:bodyPr>
            <a:normAutofit/>
          </a:bodyPr>
          <a:lstStyle/>
          <a:p>
            <a:r>
              <a:rPr lang="it-IT"/>
              <a:t>Post-career celebrity</a:t>
            </a:r>
            <a:endParaRPr lang="it-IT" dirty="0"/>
          </a:p>
        </p:txBody>
      </p:sp>
      <p:pic>
        <p:nvPicPr>
          <p:cNvPr id="6" name="Immagine 5">
            <a:extLst>
              <a:ext uri="{FF2B5EF4-FFF2-40B4-BE49-F238E27FC236}">
                <a16:creationId xmlns:a16="http://schemas.microsoft.com/office/drawing/2014/main" id="{1F29E476-5C35-E9BF-A275-B8BD7E7E1A9A}"/>
              </a:ext>
            </a:extLst>
          </p:cNvPr>
          <p:cNvPicPr>
            <a:picLocks noChangeAspect="1"/>
          </p:cNvPicPr>
          <p:nvPr/>
        </p:nvPicPr>
        <p:blipFill rotWithShape="1">
          <a:blip r:embed="rId3"/>
          <a:srcRect l="4160" r="3156" b="-4"/>
          <a:stretch/>
        </p:blipFill>
        <p:spPr>
          <a:xfrm>
            <a:off x="1434269" y="2701180"/>
            <a:ext cx="2739728" cy="2852640"/>
          </a:xfrm>
          <a:prstGeom prst="rect">
            <a:avLst/>
          </a:prstGeom>
          <a:ln w="57150" cmpd="thickThin">
            <a:solidFill>
              <a:schemeClr val="tx1">
                <a:lumMod val="50000"/>
                <a:lumOff val="50000"/>
              </a:schemeClr>
            </a:solidFill>
            <a:miter lim="800000"/>
          </a:ln>
        </p:spPr>
      </p:pic>
      <p:sp>
        <p:nvSpPr>
          <p:cNvPr id="3" name="Segnaposto contenuto 2">
            <a:extLst>
              <a:ext uri="{FF2B5EF4-FFF2-40B4-BE49-F238E27FC236}">
                <a16:creationId xmlns:a16="http://schemas.microsoft.com/office/drawing/2014/main" id="{0D7B9136-828A-54AE-1F85-CA8716421BA6}"/>
              </a:ext>
            </a:extLst>
          </p:cNvPr>
          <p:cNvSpPr>
            <a:spLocks noGrp="1"/>
          </p:cNvSpPr>
          <p:nvPr>
            <p:ph idx="1"/>
          </p:nvPr>
        </p:nvSpPr>
        <p:spPr>
          <a:xfrm>
            <a:off x="4639732" y="2556932"/>
            <a:ext cx="6256863" cy="3318936"/>
          </a:xfrm>
        </p:spPr>
        <p:txBody>
          <a:bodyPr>
            <a:normAutofit/>
          </a:bodyPr>
          <a:lstStyle/>
          <a:p>
            <a:pPr>
              <a:lnSpc>
                <a:spcPct val="90000"/>
              </a:lnSpc>
            </a:pPr>
            <a:r>
              <a:rPr lang="it-IT" dirty="0"/>
              <a:t>Il dopo-carriera e il senior tour: cover di se stesso. </a:t>
            </a:r>
          </a:p>
          <a:p>
            <a:pPr>
              <a:lnSpc>
                <a:spcPct val="90000"/>
              </a:lnSpc>
            </a:pPr>
            <a:r>
              <a:rPr lang="it-IT" dirty="0"/>
              <a:t>John McEnroe presentatore</a:t>
            </a:r>
          </a:p>
          <a:p>
            <a:pPr>
              <a:lnSpc>
                <a:spcPct val="90000"/>
              </a:lnSpc>
            </a:pPr>
            <a:r>
              <a:rPr lang="it-IT" dirty="0"/>
              <a:t>John McEnroe allenatore</a:t>
            </a:r>
          </a:p>
          <a:p>
            <a:pPr>
              <a:lnSpc>
                <a:spcPct val="90000"/>
              </a:lnSpc>
            </a:pPr>
            <a:r>
              <a:rPr lang="it-IT" dirty="0"/>
              <a:t>L’autobiografia best seller </a:t>
            </a:r>
          </a:p>
          <a:p>
            <a:pPr>
              <a:lnSpc>
                <a:spcPct val="90000"/>
              </a:lnSpc>
            </a:pPr>
            <a:r>
              <a:rPr lang="it-IT" dirty="0"/>
              <a:t>Esempio perfetto di </a:t>
            </a:r>
            <a:r>
              <a:rPr lang="it-IT" i="1" dirty="0" err="1"/>
              <a:t>enduring</a:t>
            </a:r>
            <a:r>
              <a:rPr lang="it-IT" dirty="0"/>
              <a:t> o </a:t>
            </a:r>
            <a:r>
              <a:rPr lang="it-IT" i="1" dirty="0"/>
              <a:t>lifelong fandom </a:t>
            </a:r>
            <a:r>
              <a:rPr lang="it-IT" dirty="0"/>
              <a:t>(Kuhn 2002, Petersen 2009)</a:t>
            </a:r>
          </a:p>
          <a:p>
            <a:pPr>
              <a:lnSpc>
                <a:spcPct val="90000"/>
              </a:lnSpc>
            </a:pPr>
            <a:endParaRPr lang="it-IT" dirty="0"/>
          </a:p>
        </p:txBody>
      </p:sp>
    </p:spTree>
    <p:extLst>
      <p:ext uri="{BB962C8B-B14F-4D97-AF65-F5344CB8AC3E}">
        <p14:creationId xmlns:p14="http://schemas.microsoft.com/office/powerpoint/2010/main" val="65141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ECDC37-B1E4-A379-2C99-757360F0BCC3}"/>
              </a:ext>
            </a:extLst>
          </p:cNvPr>
          <p:cNvSpPr>
            <a:spLocks noGrp="1"/>
          </p:cNvSpPr>
          <p:nvPr>
            <p:ph type="title"/>
          </p:nvPr>
        </p:nvSpPr>
        <p:spPr>
          <a:xfrm>
            <a:off x="1295402" y="982132"/>
            <a:ext cx="9601196" cy="1303867"/>
          </a:xfrm>
        </p:spPr>
        <p:txBody>
          <a:bodyPr>
            <a:normAutofit fontScale="90000"/>
          </a:bodyPr>
          <a:lstStyle/>
          <a:p>
            <a:r>
              <a:rPr lang="it-IT" dirty="0"/>
              <a:t>Rappresentazioni del mito e produzione culturale</a:t>
            </a:r>
          </a:p>
        </p:txBody>
      </p:sp>
      <p:sp>
        <p:nvSpPr>
          <p:cNvPr id="3" name="Segnaposto contenuto 2">
            <a:extLst>
              <a:ext uri="{FF2B5EF4-FFF2-40B4-BE49-F238E27FC236}">
                <a16:creationId xmlns:a16="http://schemas.microsoft.com/office/drawing/2014/main" id="{9CE930B9-CA7A-D4C3-B000-441C4291264A}"/>
              </a:ext>
            </a:extLst>
          </p:cNvPr>
          <p:cNvSpPr>
            <a:spLocks noGrp="1"/>
          </p:cNvSpPr>
          <p:nvPr>
            <p:ph idx="1"/>
          </p:nvPr>
        </p:nvSpPr>
        <p:spPr>
          <a:xfrm>
            <a:off x="1295402" y="2556932"/>
            <a:ext cx="6256866" cy="3318936"/>
          </a:xfrm>
        </p:spPr>
        <p:txBody>
          <a:bodyPr>
            <a:normAutofit/>
          </a:bodyPr>
          <a:lstStyle/>
          <a:p>
            <a:pPr>
              <a:lnSpc>
                <a:spcPct val="90000"/>
              </a:lnSpc>
            </a:pPr>
            <a:r>
              <a:rPr lang="it-IT" sz="2000" dirty="0"/>
              <a:t>Guest star/</a:t>
            </a:r>
            <a:r>
              <a:rPr lang="it-IT" sz="2000" dirty="0" err="1"/>
              <a:t>himself</a:t>
            </a:r>
            <a:r>
              <a:rPr lang="it-IT" sz="2000" dirty="0"/>
              <a:t> (</a:t>
            </a:r>
            <a:r>
              <a:rPr lang="it-IT" sz="2000" i="1" dirty="0"/>
              <a:t>L’ultimo gioco</a:t>
            </a:r>
            <a:r>
              <a:rPr lang="it-IT" sz="2000" dirty="0"/>
              <a:t>, 1979; </a:t>
            </a:r>
            <a:r>
              <a:rPr lang="it-IT" sz="2000" i="1" dirty="0"/>
              <a:t>Wimbledon</a:t>
            </a:r>
            <a:r>
              <a:rPr lang="it-IT" sz="2000" dirty="0"/>
              <a:t>, 2004 e nei film comici di Adam Sandler) </a:t>
            </a:r>
          </a:p>
          <a:p>
            <a:pPr>
              <a:lnSpc>
                <a:spcPct val="90000"/>
              </a:lnSpc>
            </a:pPr>
            <a:r>
              <a:rPr lang="it-IT" sz="2000" dirty="0" err="1"/>
              <a:t>Epicizzazione</a:t>
            </a:r>
            <a:r>
              <a:rPr lang="it-IT" sz="2000" dirty="0"/>
              <a:t> della storia dello sport: la rivalità con Borg diventa </a:t>
            </a:r>
            <a:r>
              <a:rPr lang="it-IT" sz="2000" i="1" dirty="0"/>
              <a:t>Borg McEnroe </a:t>
            </a:r>
            <a:r>
              <a:rPr lang="it-IT" sz="2000" dirty="0"/>
              <a:t>(2017), dove per la prima e unica volta viene interpretato da un attore (Shia </a:t>
            </a:r>
            <a:r>
              <a:rPr lang="it-IT" sz="2000" dirty="0" err="1"/>
              <a:t>LaBeouf</a:t>
            </a:r>
            <a:r>
              <a:rPr lang="it-IT" sz="2000" dirty="0"/>
              <a:t>)</a:t>
            </a:r>
          </a:p>
          <a:p>
            <a:pPr>
              <a:lnSpc>
                <a:spcPct val="90000"/>
              </a:lnSpc>
            </a:pPr>
            <a:r>
              <a:rPr lang="it-IT" sz="2000" dirty="0"/>
              <a:t>Il filone </a:t>
            </a:r>
            <a:r>
              <a:rPr lang="it-IT" sz="2000" dirty="0" err="1"/>
              <a:t>cinéphile</a:t>
            </a:r>
            <a:r>
              <a:rPr lang="it-IT" sz="2000" dirty="0"/>
              <a:t>: dagli scritti di Serge </a:t>
            </a:r>
            <a:r>
              <a:rPr lang="it-IT" sz="2000" dirty="0" err="1"/>
              <a:t>Daney</a:t>
            </a:r>
            <a:r>
              <a:rPr lang="it-IT" sz="2000" dirty="0"/>
              <a:t> (</a:t>
            </a:r>
            <a:r>
              <a:rPr lang="it-IT" sz="2000" dirty="0" err="1"/>
              <a:t>Daney</a:t>
            </a:r>
            <a:r>
              <a:rPr lang="it-IT" sz="2000" dirty="0"/>
              <a:t>, 2017) al documentario «antropologico» </a:t>
            </a:r>
            <a:r>
              <a:rPr lang="it-IT" sz="2000" i="1" dirty="0">
                <a:hlinkClick r:id="rId3"/>
              </a:rPr>
              <a:t>John McEnroe – L’impero della perfezione </a:t>
            </a:r>
            <a:r>
              <a:rPr lang="it-IT" sz="2000" dirty="0"/>
              <a:t>(</a:t>
            </a:r>
            <a:r>
              <a:rPr lang="it-IT" sz="2000" dirty="0" err="1"/>
              <a:t>Faraut</a:t>
            </a:r>
            <a:r>
              <a:rPr lang="it-IT" sz="2000" dirty="0"/>
              <a:t> 2019)</a:t>
            </a:r>
          </a:p>
          <a:p>
            <a:pPr>
              <a:lnSpc>
                <a:spcPct val="90000"/>
              </a:lnSpc>
            </a:pPr>
            <a:r>
              <a:rPr lang="it-IT" sz="2000" dirty="0"/>
              <a:t>Estetica del reperto: </a:t>
            </a:r>
            <a:r>
              <a:rPr lang="it-IT" sz="2000" i="1" dirty="0" err="1"/>
              <a:t>Kinds</a:t>
            </a:r>
            <a:r>
              <a:rPr lang="it-IT" sz="2000" i="1" dirty="0"/>
              <a:t> of </a:t>
            </a:r>
            <a:r>
              <a:rPr lang="it-IT" sz="2000" i="1" dirty="0" err="1"/>
              <a:t>Kindness</a:t>
            </a:r>
            <a:r>
              <a:rPr lang="it-IT" sz="2000" i="1" dirty="0"/>
              <a:t> </a:t>
            </a:r>
            <a:r>
              <a:rPr lang="it-IT" sz="2000" dirty="0"/>
              <a:t>(</a:t>
            </a:r>
            <a:r>
              <a:rPr lang="it-IT" sz="2000" dirty="0" err="1"/>
              <a:t>Lanthimos</a:t>
            </a:r>
            <a:r>
              <a:rPr lang="it-IT" sz="2000" dirty="0"/>
              <a:t> 2024)</a:t>
            </a:r>
          </a:p>
        </p:txBody>
      </p:sp>
      <p:pic>
        <p:nvPicPr>
          <p:cNvPr id="4" name="Immagine 3">
            <a:extLst>
              <a:ext uri="{FF2B5EF4-FFF2-40B4-BE49-F238E27FC236}">
                <a16:creationId xmlns:a16="http://schemas.microsoft.com/office/drawing/2014/main" id="{D2549D6E-0924-C2E6-E270-A21F4F76EF2C}"/>
              </a:ext>
            </a:extLst>
          </p:cNvPr>
          <p:cNvPicPr>
            <a:picLocks noChangeAspect="1"/>
          </p:cNvPicPr>
          <p:nvPr/>
        </p:nvPicPr>
        <p:blipFill rotWithShape="1">
          <a:blip r:embed="rId4"/>
          <a:srcRect l="15268" r="17024" b="3"/>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936212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4" name="Rectangle 11">
            <a:extLst>
              <a:ext uri="{FF2B5EF4-FFF2-40B4-BE49-F238E27FC236}">
                <a16:creationId xmlns:a16="http://schemas.microsoft.com/office/drawing/2014/main" id="{6A9BC876-571A-45A6-93A3-FB2839CE6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3">
            <a:extLst>
              <a:ext uri="{FF2B5EF4-FFF2-40B4-BE49-F238E27FC236}">
                <a16:creationId xmlns:a16="http://schemas.microsoft.com/office/drawing/2014/main" id="{F484B2EA-E61C-489C-A595-160191247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id="{9E987F02-C120-4654-AD1E-98AF4B643EF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15">
              <a:extLst>
                <a:ext uri="{FF2B5EF4-FFF2-40B4-BE49-F238E27FC236}">
                  <a16:creationId xmlns:a16="http://schemas.microsoft.com/office/drawing/2014/main" id="{64E470B5-B546-4390-9A0D-408D49895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it-IT"/>
            </a:p>
          </p:txBody>
        </p:sp>
        <p:pic>
          <p:nvPicPr>
            <p:cNvPr id="17" name="Picture 16">
              <a:extLst>
                <a:ext uri="{FF2B5EF4-FFF2-40B4-BE49-F238E27FC236}">
                  <a16:creationId xmlns:a16="http://schemas.microsoft.com/office/drawing/2014/main" id="{D061B9CE-C400-4868-9385-01A0BBB98C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id="{40C49D50-A49B-4F80-81C4-05BBCF4B5A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olo 1">
            <a:extLst>
              <a:ext uri="{FF2B5EF4-FFF2-40B4-BE49-F238E27FC236}">
                <a16:creationId xmlns:a16="http://schemas.microsoft.com/office/drawing/2014/main" id="{7AB4847B-A7F4-55C9-CC62-E14BEF9B9D7B}"/>
              </a:ext>
            </a:extLst>
          </p:cNvPr>
          <p:cNvSpPr>
            <a:spLocks noGrp="1"/>
          </p:cNvSpPr>
          <p:nvPr>
            <p:ph type="title"/>
          </p:nvPr>
        </p:nvSpPr>
        <p:spPr>
          <a:xfrm>
            <a:off x="1180101" y="982132"/>
            <a:ext cx="6354633" cy="1303867"/>
          </a:xfrm>
        </p:spPr>
        <p:txBody>
          <a:bodyPr>
            <a:normAutofit fontScale="90000"/>
          </a:bodyPr>
          <a:lstStyle/>
          <a:p>
            <a:pPr>
              <a:lnSpc>
                <a:spcPct val="90000"/>
              </a:lnSpc>
            </a:pPr>
            <a:r>
              <a:rPr lang="it-IT" sz="4100" dirty="0"/>
              <a:t>IL RIBELLE INVECCHIATO</a:t>
            </a:r>
            <a:br>
              <a:rPr lang="it-IT" sz="4100" dirty="0"/>
            </a:br>
            <a:r>
              <a:rPr lang="it-IT" sz="3100" dirty="0"/>
              <a:t>(«ROCK O NON ROCK»?)</a:t>
            </a:r>
          </a:p>
        </p:txBody>
      </p:sp>
      <p:cxnSp>
        <p:nvCxnSpPr>
          <p:cNvPr id="27" name="Straight Connector 19">
            <a:extLst>
              <a:ext uri="{FF2B5EF4-FFF2-40B4-BE49-F238E27FC236}">
                <a16:creationId xmlns:a16="http://schemas.microsoft.com/office/drawing/2014/main" id="{1124B3AE-D38B-4A63-B422-F9792E745B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77057" y="2400639"/>
            <a:ext cx="576072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Segnaposto contenuto 5">
            <a:extLst>
              <a:ext uri="{FF2B5EF4-FFF2-40B4-BE49-F238E27FC236}">
                <a16:creationId xmlns:a16="http://schemas.microsoft.com/office/drawing/2014/main" id="{DB2B0883-A32B-C1D8-647E-4F77B8DCB3EF}"/>
              </a:ext>
            </a:extLst>
          </p:cNvPr>
          <p:cNvPicPr>
            <a:picLocks noGrp="1" noChangeAspect="1"/>
          </p:cNvPicPr>
          <p:nvPr>
            <p:ph idx="1"/>
          </p:nvPr>
        </p:nvPicPr>
        <p:blipFill>
          <a:blip r:embed="rId5"/>
          <a:stretch>
            <a:fillRect/>
          </a:stretch>
        </p:blipFill>
        <p:spPr>
          <a:xfrm>
            <a:off x="2697956" y="2557463"/>
            <a:ext cx="3317875" cy="3317875"/>
          </a:xfrm>
          <a:prstGeom prst="rect">
            <a:avLst/>
          </a:prstGeom>
        </p:spPr>
      </p:pic>
      <p:pic>
        <p:nvPicPr>
          <p:cNvPr id="4" name="Segnaposto contenuto 3">
            <a:extLst>
              <a:ext uri="{FF2B5EF4-FFF2-40B4-BE49-F238E27FC236}">
                <a16:creationId xmlns:a16="http://schemas.microsoft.com/office/drawing/2014/main" id="{17E8ECA5-ED2E-1DCE-C545-8693A9B66217}"/>
              </a:ext>
            </a:extLst>
          </p:cNvPr>
          <p:cNvPicPr>
            <a:picLocks noChangeAspect="1"/>
          </p:cNvPicPr>
          <p:nvPr/>
        </p:nvPicPr>
        <p:blipFill>
          <a:blip r:embed="rId6"/>
          <a:stretch>
            <a:fillRect/>
          </a:stretch>
        </p:blipFill>
        <p:spPr>
          <a:xfrm>
            <a:off x="8403780" y="1158024"/>
            <a:ext cx="2023716" cy="2066544"/>
          </a:xfrm>
          <a:prstGeom prst="rect">
            <a:avLst/>
          </a:prstGeom>
          <a:ln w="57150" cmpd="thickThin">
            <a:noFill/>
            <a:miter lim="800000"/>
          </a:ln>
        </p:spPr>
      </p:pic>
      <p:pic>
        <p:nvPicPr>
          <p:cNvPr id="5" name="Immagine 4">
            <a:extLst>
              <a:ext uri="{FF2B5EF4-FFF2-40B4-BE49-F238E27FC236}">
                <a16:creationId xmlns:a16="http://schemas.microsoft.com/office/drawing/2014/main" id="{102C840A-420C-04AD-F030-7C1DDF0D09E9}"/>
              </a:ext>
            </a:extLst>
          </p:cNvPr>
          <p:cNvPicPr>
            <a:picLocks noChangeAspect="1"/>
          </p:cNvPicPr>
          <p:nvPr/>
        </p:nvPicPr>
        <p:blipFill>
          <a:blip r:embed="rId7"/>
          <a:stretch>
            <a:fillRect/>
          </a:stretch>
        </p:blipFill>
        <p:spPr>
          <a:xfrm>
            <a:off x="8196681" y="3772992"/>
            <a:ext cx="2843021" cy="2030173"/>
          </a:xfrm>
          <a:prstGeom prst="rect">
            <a:avLst/>
          </a:prstGeom>
          <a:ln w="57150" cmpd="thickThin">
            <a:noFill/>
            <a:miter lim="800000"/>
          </a:ln>
        </p:spPr>
      </p:pic>
    </p:spTree>
    <p:extLst>
      <p:ext uri="{BB962C8B-B14F-4D97-AF65-F5344CB8AC3E}">
        <p14:creationId xmlns:p14="http://schemas.microsoft.com/office/powerpoint/2010/main" val="368279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3DF976-CBC6-AF59-94E8-CC8497E4112D}"/>
              </a:ext>
            </a:extLst>
          </p:cNvPr>
          <p:cNvSpPr>
            <a:spLocks noGrp="1"/>
          </p:cNvSpPr>
          <p:nvPr>
            <p:ph type="title"/>
          </p:nvPr>
        </p:nvSpPr>
        <p:spPr/>
        <p:txBody>
          <a:bodyPr>
            <a:normAutofit/>
          </a:bodyPr>
          <a:lstStyle/>
          <a:p>
            <a:r>
              <a:rPr lang="it-IT" dirty="0"/>
              <a:t>RIFERIMENTI IN BREVE</a:t>
            </a:r>
          </a:p>
        </p:txBody>
      </p:sp>
      <p:sp>
        <p:nvSpPr>
          <p:cNvPr id="3" name="Segnaposto contenuto 2">
            <a:extLst>
              <a:ext uri="{FF2B5EF4-FFF2-40B4-BE49-F238E27FC236}">
                <a16:creationId xmlns:a16="http://schemas.microsoft.com/office/drawing/2014/main" id="{4192DCCF-E7EB-20EF-AC78-D145D6EC3135}"/>
              </a:ext>
            </a:extLst>
          </p:cNvPr>
          <p:cNvSpPr>
            <a:spLocks noGrp="1"/>
          </p:cNvSpPr>
          <p:nvPr>
            <p:ph idx="1"/>
          </p:nvPr>
        </p:nvSpPr>
        <p:spPr/>
        <p:txBody>
          <a:bodyPr>
            <a:normAutofit/>
          </a:bodyPr>
          <a:lstStyle/>
          <a:p>
            <a:r>
              <a:rPr lang="it-IT" dirty="0"/>
              <a:t>J. McEnroe, J. Kaplan, </a:t>
            </a:r>
            <a:r>
              <a:rPr lang="it-IT" i="1" dirty="0"/>
              <a:t>Sul serio</a:t>
            </a:r>
            <a:r>
              <a:rPr lang="it-IT" dirty="0"/>
              <a:t>, Piemme, Milano 2014</a:t>
            </a:r>
          </a:p>
          <a:p>
            <a:r>
              <a:rPr lang="it-IT" dirty="0"/>
              <a:t>R.J. Lake, </a:t>
            </a:r>
            <a:r>
              <a:rPr lang="it-IT" i="1" dirty="0"/>
              <a:t>The “</a:t>
            </a:r>
            <a:r>
              <a:rPr lang="it-IT" i="1" dirty="0" err="1"/>
              <a:t>Bad</a:t>
            </a:r>
            <a:r>
              <a:rPr lang="it-IT" i="1" dirty="0"/>
              <a:t> Boys” of Tennis: </a:t>
            </a:r>
            <a:r>
              <a:rPr lang="it-IT" i="1" dirty="0" err="1"/>
              <a:t>Shifting</a:t>
            </a:r>
            <a:r>
              <a:rPr lang="it-IT" i="1" dirty="0"/>
              <a:t> Gender and Social Class Relations in the Era of Nastase, Connors and McEnroe</a:t>
            </a:r>
            <a:r>
              <a:rPr lang="it-IT" dirty="0"/>
              <a:t>. Journal of Sport History 42 (2) 179-99, 2015</a:t>
            </a:r>
          </a:p>
          <a:p>
            <a:r>
              <a:rPr lang="it-IT" dirty="0"/>
              <a:t>S. </a:t>
            </a:r>
            <a:r>
              <a:rPr lang="it-IT" dirty="0" err="1"/>
              <a:t>Daney</a:t>
            </a:r>
            <a:r>
              <a:rPr lang="it-IT" dirty="0"/>
              <a:t>, </a:t>
            </a:r>
            <a:r>
              <a:rPr lang="it-IT" i="1" dirty="0"/>
              <a:t>L'Amateur de tennis: </a:t>
            </a:r>
            <a:r>
              <a:rPr lang="it-IT" i="1" dirty="0" err="1"/>
              <a:t>Critiques</a:t>
            </a:r>
            <a:r>
              <a:rPr lang="it-IT" i="1" dirty="0"/>
              <a:t> 1980-1990</a:t>
            </a:r>
            <a:r>
              <a:rPr lang="it-IT" dirty="0"/>
              <a:t>, P.O.L., Paris 2017</a:t>
            </a:r>
          </a:p>
          <a:p>
            <a:r>
              <a:rPr lang="it-IT" dirty="0" err="1"/>
              <a:t>Jerslev</a:t>
            </a:r>
            <a:r>
              <a:rPr lang="it-IT" dirty="0"/>
              <a:t>/Petersen, </a:t>
            </a:r>
            <a:r>
              <a:rPr lang="en-US" i="1" dirty="0"/>
              <a:t>Ageing celebrities, ageing fans, and ageing narratives in popular media culture</a:t>
            </a:r>
            <a:r>
              <a:rPr lang="en-US" dirty="0"/>
              <a:t>, Celebrity Studies, 9 (2), 2018</a:t>
            </a:r>
          </a:p>
        </p:txBody>
      </p:sp>
    </p:spTree>
    <p:extLst>
      <p:ext uri="{BB962C8B-B14F-4D97-AF65-F5344CB8AC3E}">
        <p14:creationId xmlns:p14="http://schemas.microsoft.com/office/powerpoint/2010/main" val="29166732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4223</TotalTime>
  <Words>625</Words>
  <Application>Microsoft Office PowerPoint</Application>
  <PresentationFormat>Widescreen</PresentationFormat>
  <Paragraphs>30</Paragraphs>
  <Slides>8</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8</vt:i4>
      </vt:variant>
    </vt:vector>
  </HeadingPairs>
  <TitlesOfParts>
    <vt:vector size="11" baseType="lpstr">
      <vt:lpstr>Arial</vt:lpstr>
      <vt:lpstr>Garamond</vt:lpstr>
      <vt:lpstr>Organico</vt:lpstr>
      <vt:lpstr>Match Point.  Routine e pratiche di rappresentazione del campione tennistico al cinema: il caso McEnroe</vt:lpstr>
      <vt:lpstr>Chiedi chi era John McEnroe</vt:lpstr>
      <vt:lpstr>Letture resistenti e politiche di McEnroe</vt:lpstr>
      <vt:lpstr>Letture resistenti e politiche di McEnroe</vt:lpstr>
      <vt:lpstr>Post-career celebrity</vt:lpstr>
      <vt:lpstr>Rappresentazioni del mito e produzione culturale</vt:lpstr>
      <vt:lpstr>IL RIBELLE INVECCHIATO («ROCK O NON ROCK»?)</vt:lpstr>
      <vt:lpstr>RIFERIMENTI IN BREVE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Match Point.  Routine e pratiche di rappresentazione del campione tennistico al cinema: il caso McEnroe</dc:title>
  <dc:creator>Roy Menarini</dc:creator>
  <cp:lastModifiedBy>Roy Menarini</cp:lastModifiedBy>
  <cp:revision>15</cp:revision>
  <dcterms:created xsi:type="dcterms:W3CDTF">2024-03-19T08:29:45Z</dcterms:created>
  <dcterms:modified xsi:type="dcterms:W3CDTF">2024-06-21T05:05:36Z</dcterms:modified>
</cp:coreProperties>
</file>